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488" r:id="rId3"/>
    <p:sldId id="676" r:id="rId4"/>
    <p:sldId id="673" r:id="rId5"/>
    <p:sldId id="675" r:id="rId6"/>
    <p:sldId id="678" r:id="rId7"/>
    <p:sldId id="683" r:id="rId8"/>
    <p:sldId id="674" r:id="rId9"/>
    <p:sldId id="679" r:id="rId10"/>
    <p:sldId id="682" r:id="rId11"/>
    <p:sldId id="684" r:id="rId12"/>
    <p:sldId id="685" r:id="rId13"/>
    <p:sldId id="686" r:id="rId14"/>
    <p:sldId id="43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98C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50"/>
    <p:restoredTop sz="94648"/>
  </p:normalViewPr>
  <p:slideViewPr>
    <p:cSldViewPr>
      <p:cViewPr varScale="1">
        <p:scale>
          <a:sx n="107" d="100"/>
          <a:sy n="107" d="100"/>
        </p:scale>
        <p:origin x="2152" y="160"/>
      </p:cViewPr>
      <p:guideLst>
        <p:guide orient="horz" pos="9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92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imbaringhaus/Greenleaf%20Commission/2023/2023%20Greenleaf%20Commission%20Meetings%20/July%202023%20Meeting%20/Recycling%20Items%20Chart%20Rank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imbaringhaus/Greenleaf%20Commission/2023/2023%20Greenleaf%20Commission%20Meetings%20/July%202023%20Meeting%20/Recycling%20Items%20Chart%20Ranke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Responses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Other </c:v>
                </c:pt>
                <c:pt idx="1">
                  <c:v>Pots &amp; Pans </c:v>
                </c:pt>
                <c:pt idx="2">
                  <c:v>Phone Books</c:v>
                </c:pt>
                <c:pt idx="3">
                  <c:v>Paperboard</c:v>
                </c:pt>
                <c:pt idx="4">
                  <c:v>Office Paper </c:v>
                </c:pt>
                <c:pt idx="5">
                  <c:v>Newspapers </c:v>
                </c:pt>
                <c:pt idx="6">
                  <c:v>Steel &amp; Tin Cans </c:v>
                </c:pt>
                <c:pt idx="7">
                  <c:v>Paper Milk or Juice Cartons </c:v>
                </c:pt>
                <c:pt idx="8">
                  <c:v>Aluminum Cans </c:v>
                </c:pt>
                <c:pt idx="9">
                  <c:v>Junk Mail </c:v>
                </c:pt>
                <c:pt idx="10">
                  <c:v>Magazines &amp; Catalogs </c:v>
                </c:pt>
                <c:pt idx="11">
                  <c:v>Clear &amp; Colored Glass </c:v>
                </c:pt>
                <c:pt idx="12">
                  <c:v>Household Plastic (#3 - #7)</c:v>
                </c:pt>
                <c:pt idx="13">
                  <c:v>Plastic Jugs/Bottles (#1 &amp; #2)</c:v>
                </c:pt>
                <c:pt idx="14">
                  <c:v>Cardboard &amp; Paper Bags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90</c:v>
                </c:pt>
                <c:pt idx="1">
                  <c:v>169</c:v>
                </c:pt>
                <c:pt idx="2">
                  <c:v>399</c:v>
                </c:pt>
                <c:pt idx="3">
                  <c:v>524</c:v>
                </c:pt>
                <c:pt idx="4">
                  <c:v>547</c:v>
                </c:pt>
                <c:pt idx="5">
                  <c:v>610</c:v>
                </c:pt>
                <c:pt idx="6">
                  <c:v>650</c:v>
                </c:pt>
                <c:pt idx="7">
                  <c:v>661</c:v>
                </c:pt>
                <c:pt idx="8">
                  <c:v>756</c:v>
                </c:pt>
                <c:pt idx="9">
                  <c:v>778</c:v>
                </c:pt>
                <c:pt idx="10">
                  <c:v>794</c:v>
                </c:pt>
                <c:pt idx="11">
                  <c:v>802</c:v>
                </c:pt>
                <c:pt idx="12">
                  <c:v>918</c:v>
                </c:pt>
                <c:pt idx="13">
                  <c:v>963</c:v>
                </c:pt>
                <c:pt idx="14">
                  <c:v>970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82-1E4F-A155-B178087D4C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95114208"/>
        <c:axId val="498578272"/>
      </c:barChart>
      <c:catAx>
        <c:axId val="495114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578272"/>
        <c:crosses val="autoZero"/>
        <c:auto val="1"/>
        <c:lblAlgn val="ctr"/>
        <c:lblOffset val="100"/>
        <c:noMultiLvlLbl val="0"/>
      </c:catAx>
      <c:valAx>
        <c:axId val="498578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11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City</a:t>
            </a:r>
            <a:r>
              <a:rPr lang="en-US" sz="1600" b="1" baseline="0"/>
              <a:t> Recycling Services - Number of Responses</a:t>
            </a:r>
            <a:r>
              <a:rPr lang="en-US" sz="1600" b="1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'City Services '!$B$1</c:f>
              <c:strCache>
                <c:ptCount val="1"/>
                <c:pt idx="0">
                  <c:v># Respondents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'City Services '!$A$2:$A$7</c:f>
              <c:strCache>
                <c:ptCount val="6"/>
                <c:pt idx="0">
                  <c:v>Simple Recycling </c:v>
                </c:pt>
                <c:pt idx="1">
                  <c:v>Mid- Michigan Recycling Center </c:v>
                </c:pt>
                <c:pt idx="2">
                  <c:v>Drop Off Center Recycling (Glendale Ave)</c:v>
                </c:pt>
                <c:pt idx="3">
                  <c:v>Household Hazardous Waste/E-Waste </c:v>
                </c:pt>
                <c:pt idx="4">
                  <c:v>Weekly Separated Yard Waste Program </c:v>
                </c:pt>
                <c:pt idx="5">
                  <c:v>Residential Curbside Recycling </c:v>
                </c:pt>
              </c:strCache>
            </c:strRef>
          </c:cat>
          <c:val>
            <c:numRef>
              <c:f>'City Services '!$B$2:$B$7</c:f>
              <c:numCache>
                <c:formatCode>General</c:formatCode>
                <c:ptCount val="6"/>
                <c:pt idx="0">
                  <c:v>207</c:v>
                </c:pt>
                <c:pt idx="1">
                  <c:v>231</c:v>
                </c:pt>
                <c:pt idx="2">
                  <c:v>529</c:v>
                </c:pt>
                <c:pt idx="3">
                  <c:v>716</c:v>
                </c:pt>
                <c:pt idx="4">
                  <c:v>853</c:v>
                </c:pt>
                <c:pt idx="5">
                  <c:v>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CE-C745-BF21-8DA6C8A0C4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47344207"/>
        <c:axId val="1747345887"/>
      </c:barChart>
      <c:catAx>
        <c:axId val="17473442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7345887"/>
        <c:crosses val="autoZero"/>
        <c:auto val="1"/>
        <c:lblAlgn val="ctr"/>
        <c:lblOffset val="100"/>
        <c:noMultiLvlLbl val="0"/>
      </c:catAx>
      <c:valAx>
        <c:axId val="17473458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7344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663964D-B41E-3D4B-9EF6-6196AB8BD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88B62F-C8E5-4546-BBD4-4E98C8B862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5957A-8C10-D740-8A64-649EFB792EDC}" type="datetimeFigureOut">
              <a:rPr lang="en-US" smtClean="0"/>
              <a:t>9/23/24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A74B17-AEF0-274F-ABC5-F481599EB4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B344E-9877-424F-98E8-5938C64547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BA374-4670-DC41-A721-BCEFEBDBEA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08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59A8B-3E31-47F7-88FE-4987E2DE5E5B}" type="datetimeFigureOut">
              <a:rPr lang="en-US" smtClean="0"/>
              <a:t>9/23/24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AE919-688B-4314-B488-01A3532123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262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AE919-688B-4314-B488-01A35321237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994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November 2021 Meeting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9562-5958-4BEA-83DE-BFB586AB648C}" type="datetimeFigureOut">
              <a:rPr lang="en-US" smtClean="0"/>
              <a:t>9/23/24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EB27-2542-44D0-8457-CBFA93B65C4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41C4E7F-7A75-E442-96D4-75DFE161EEBA}"/>
              </a:ext>
            </a:extLst>
          </p:cNvPr>
          <p:cNvSpPr txBox="1"/>
          <p:nvPr userDrawn="1"/>
        </p:nvSpPr>
        <p:spPr>
          <a:xfrm>
            <a:off x="533400" y="30480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“To Promote Efficiency, Conservation, and Environmentally Sustainable Practices in the City of Livonia”</a:t>
            </a:r>
          </a:p>
          <a:p>
            <a:endParaRPr lang="en-US" sz="1200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5D9F043-B2DD-6D43-B58B-3AFC27B25A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57833"/>
            <a:ext cx="4141304" cy="19104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9562-5958-4BEA-83DE-BFB586AB648C}" type="datetimeFigureOut">
              <a:rPr lang="en-US" smtClean="0"/>
              <a:t>9/23/24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EB27-2542-44D0-8457-CBFA93B65C4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9562-5958-4BEA-83DE-BFB586AB648C}" type="datetimeFigureOut">
              <a:rPr lang="en-US" smtClean="0"/>
              <a:t>9/23/24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EB27-2542-44D0-8457-CBFA93B65C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9562-5958-4BEA-83DE-BFB586AB648C}" type="datetimeFigureOut">
              <a:rPr lang="en-US" smtClean="0"/>
              <a:t>9/23/24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EB27-2542-44D0-8457-CBFA93B65C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9562-5958-4BEA-83DE-BFB586AB648C}" type="datetimeFigureOut">
              <a:rPr lang="en-US" smtClean="0"/>
              <a:t>9/23/24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EB27-2542-44D0-8457-CBFA93B65C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9562-5958-4BEA-83DE-BFB586AB648C}" type="datetimeFigureOut">
              <a:rPr lang="en-US" smtClean="0"/>
              <a:t>9/23/24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72400" y="18288"/>
            <a:ext cx="1066800" cy="329184"/>
          </a:xfrm>
        </p:spPr>
        <p:txBody>
          <a:bodyPr/>
          <a:lstStyle/>
          <a:p>
            <a:fld id="{19AFEB27-2542-44D0-8457-CBFA93B65C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3D5707A-0E2F-A146-9DC2-75CFD3F0C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133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9562-5958-4BEA-83DE-BFB586AB648C}" type="datetimeFigureOut">
              <a:rPr lang="en-US" smtClean="0"/>
              <a:t>9/23/24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EB27-2542-44D0-8457-CBFA93B65C4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65924EE-55D9-D44C-908C-0C678598C3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609600"/>
            <a:ext cx="1740269" cy="776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FE8BCCC-9BF4-3B45-ADB6-C2B048A381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600" y="18288"/>
            <a:ext cx="2895600" cy="329184"/>
          </a:xfrm>
        </p:spPr>
        <p:txBody>
          <a:bodyPr/>
          <a:lstStyle/>
          <a:p>
            <a:fld id="{22939562-5958-4BEA-83DE-BFB586AB648C}" type="datetimeFigureOut">
              <a:rPr lang="en-US" smtClean="0"/>
              <a:t>9/23/24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A261A2-3A9C-EF48-8269-2643004695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FEB27-2542-44D0-8457-CBFA93B65C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779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9562-5958-4BEA-83DE-BFB586AB648C}" type="datetimeFigureOut">
              <a:rPr lang="en-US" smtClean="0"/>
              <a:t>9/23/24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EB27-2542-44D0-8457-CBFA93B65C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71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9562-5958-4BEA-83DE-BFB586AB648C}" type="datetimeFigureOut">
              <a:rPr lang="en-US" smtClean="0"/>
              <a:t>9/23/24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Greenleaf Commission on Sustainability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EB27-2542-44D0-8457-CBFA93B65C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7374" y="-18288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2939562-5958-4BEA-83DE-BFB586AB648C}" type="datetimeFigureOut">
              <a:rPr lang="en-US" smtClean="0"/>
              <a:t>9/23/24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9AFEB27-2542-44D0-8457-CBFA93B65C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810000" y="76200"/>
            <a:ext cx="184731" cy="27699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4" r:id="rId7"/>
    <p:sldLayoutId id="2147483672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.livonia.mi.us/Government/Commissions/LivoniaSustainabilityCommission/LivoniaSustainabilityHome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667000"/>
          </a:xfrm>
        </p:spPr>
        <p:txBody>
          <a:bodyPr>
            <a:normAutofit/>
          </a:bodyPr>
          <a:lstStyle/>
          <a:p>
            <a:endParaRPr lang="en-US" sz="1100" dirty="0">
              <a:hlinkClick r:id="rId3"/>
            </a:endParaRPr>
          </a:p>
          <a:p>
            <a:endParaRPr lang="en-US" sz="1100" dirty="0">
              <a:hlinkClick r:id="rId3"/>
            </a:endParaRPr>
          </a:p>
          <a:p>
            <a:endParaRPr lang="en-US" sz="1100" dirty="0">
              <a:hlinkClick r:id="rId3"/>
            </a:endParaRPr>
          </a:p>
          <a:p>
            <a:endParaRPr lang="en-US" sz="1100" dirty="0">
              <a:hlinkClick r:id="rId3"/>
            </a:endParaRPr>
          </a:p>
          <a:p>
            <a:endParaRPr lang="en-US" sz="1100" dirty="0">
              <a:hlinkClick r:id="rId3"/>
            </a:endParaRPr>
          </a:p>
          <a:p>
            <a:endParaRPr lang="en-US" sz="1100" dirty="0">
              <a:hlinkClick r:id="rId3"/>
            </a:endParaRPr>
          </a:p>
          <a:p>
            <a:endParaRPr lang="en-US" sz="1100" dirty="0">
              <a:hlinkClick r:id="rId3"/>
            </a:endParaRPr>
          </a:p>
          <a:p>
            <a:endParaRPr lang="en-US" sz="1100" dirty="0">
              <a:hlinkClick r:id="rId3"/>
            </a:endParaRPr>
          </a:p>
          <a:p>
            <a:endParaRPr lang="en-US" sz="1100" dirty="0">
              <a:hlinkClick r:id="rId3"/>
            </a:endParaRPr>
          </a:p>
          <a:p>
            <a:endParaRPr lang="en-US" sz="1100" dirty="0">
              <a:hlinkClick r:id="rId3"/>
            </a:endParaRPr>
          </a:p>
          <a:p>
            <a:endParaRPr lang="en-US" sz="1100" dirty="0">
              <a:hlinkClick r:id="rId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3200" y="5867400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August 15, 2023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3575145"/>
            <a:ext cx="76979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City of Livonia Recycling Survey - July 2023</a:t>
            </a:r>
          </a:p>
          <a:p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ED0858-3AB0-F149-B82A-79E75D2FBF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92" y="4406142"/>
            <a:ext cx="3547608" cy="199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7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5905E-3AFD-D046-A1C5-20EAE1A1C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100" dirty="0"/>
            </a:br>
            <a:r>
              <a:rPr lang="en-US" sz="3100" dirty="0"/>
              <a:t>Recycling Survey – Current Results </a:t>
            </a:r>
            <a:br>
              <a:rPr lang="en-US" sz="2800" b="1" dirty="0"/>
            </a:br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04F756E-83D9-424C-8675-9B51C64CF0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7494830"/>
              </p:ext>
            </p:extLst>
          </p:nvPr>
        </p:nvGraphicFramePr>
        <p:xfrm>
          <a:off x="546100" y="2203450"/>
          <a:ext cx="7912100" cy="450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F232FF-5962-9C4C-8DCF-1EA5B47BA687}"/>
              </a:ext>
            </a:extLst>
          </p:cNvPr>
          <p:cNvSpPr txBox="1"/>
          <p:nvPr/>
        </p:nvSpPr>
        <p:spPr>
          <a:xfrm>
            <a:off x="457200" y="1455003"/>
            <a:ext cx="8001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Which programs are you aware of that the City of Livonia currently </a:t>
            </a:r>
          </a:p>
          <a:p>
            <a:r>
              <a:rPr lang="en-US" b="1" dirty="0"/>
              <a:t>offers to residents?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0007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5905E-3AFD-D046-A1C5-20EAE1A1C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100" dirty="0"/>
            </a:br>
            <a:r>
              <a:rPr lang="en-US" sz="3100" dirty="0"/>
              <a:t>Recycling Survey – Current Results </a:t>
            </a:r>
            <a:br>
              <a:rPr lang="en-US" sz="2800" b="1" dirty="0"/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7DF592-20E2-A44C-A80D-F73EFE0A1649}"/>
              </a:ext>
            </a:extLst>
          </p:cNvPr>
          <p:cNvSpPr/>
          <p:nvPr/>
        </p:nvSpPr>
        <p:spPr>
          <a:xfrm>
            <a:off x="609600" y="1676400"/>
            <a:ext cx="82296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02124"/>
                </a:solidFill>
                <a:latin typeface="Roboto"/>
              </a:rPr>
              <a:t>What are your recommendations for making recycling easier in Livonia?</a:t>
            </a:r>
          </a:p>
          <a:p>
            <a:r>
              <a:rPr lang="en-US" b="1" dirty="0">
                <a:solidFill>
                  <a:srgbClr val="202124"/>
                </a:solidFill>
                <a:latin typeface="Roboto"/>
              </a:rPr>
              <a:t>(Representative Sample)</a:t>
            </a:r>
          </a:p>
          <a:p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6351BE-77F4-3E48-BB0B-388FCFA60CB1}"/>
              </a:ext>
            </a:extLst>
          </p:cNvPr>
          <p:cNvSpPr txBox="1"/>
          <p:nvPr/>
        </p:nvSpPr>
        <p:spPr>
          <a:xfrm>
            <a:off x="533400" y="2931839"/>
            <a:ext cx="7167347" cy="3087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be honest, I think Livonia makes it pretty easy. How can </a:t>
            </a:r>
          </a:p>
          <a:p>
            <a:r>
              <a:rPr lang="en-US" dirty="0"/>
              <a:t>     I help get the word out?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Bigger bins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Larger bins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large carts for both recycling and solid waste curbside pickup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Food compost recycling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Have large recycling containers with lids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Styrofoam recycling </a:t>
            </a:r>
          </a:p>
        </p:txBody>
      </p:sp>
    </p:spTree>
    <p:extLst>
      <p:ext uri="{BB962C8B-B14F-4D97-AF65-F5344CB8AC3E}">
        <p14:creationId xmlns:p14="http://schemas.microsoft.com/office/powerpoint/2010/main" val="255333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5905E-3AFD-D046-A1C5-20EAE1A1C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100" dirty="0"/>
            </a:br>
            <a:r>
              <a:rPr lang="en-US" sz="3100" dirty="0"/>
              <a:t>Recycling Survey – Current Results </a:t>
            </a:r>
            <a:br>
              <a:rPr lang="en-US" sz="2800" b="1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E07AB1-6630-AB4D-94EB-95ABC96F79C2}"/>
              </a:ext>
            </a:extLst>
          </p:cNvPr>
          <p:cNvSpPr txBox="1"/>
          <p:nvPr/>
        </p:nvSpPr>
        <p:spPr>
          <a:xfrm>
            <a:off x="485904" y="1676400"/>
            <a:ext cx="701987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What is the best way to communicate City of Livonia recycling</a:t>
            </a:r>
          </a:p>
          <a:p>
            <a:r>
              <a:rPr lang="en-US" b="1" dirty="0"/>
              <a:t>information to you? (Representative Sample)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86BE90-4AFE-4742-ADA5-02B0D1F66A85}"/>
              </a:ext>
            </a:extLst>
          </p:cNvPr>
          <p:cNvSpPr txBox="1"/>
          <p:nvPr/>
        </p:nvSpPr>
        <p:spPr>
          <a:xfrm>
            <a:off x="533400" y="2667000"/>
            <a:ext cx="789831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Primary Source of Recycling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City Social Media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City Website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Combination of Both Primary Sources Information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Secondary Source of Information (“Reminders”)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E-mail/Texts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U.S. Mail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Newsletters/Magazines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More Electronic v Print Material for Secondary Sources Information 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32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5905E-3AFD-D046-A1C5-20EAE1A1C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100" dirty="0"/>
            </a:br>
            <a:r>
              <a:rPr lang="en-US" sz="3100" dirty="0"/>
              <a:t>Recycling Survey – Current Results </a:t>
            </a:r>
            <a:br>
              <a:rPr lang="en-US" sz="2800" b="1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E07AB1-6630-AB4D-94EB-95ABC96F79C2}"/>
              </a:ext>
            </a:extLst>
          </p:cNvPr>
          <p:cNvSpPr txBox="1"/>
          <p:nvPr/>
        </p:nvSpPr>
        <p:spPr>
          <a:xfrm>
            <a:off x="485904" y="1676400"/>
            <a:ext cx="809715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If Other, please let us know the best way to communicate City of Livonia</a:t>
            </a:r>
          </a:p>
          <a:p>
            <a:r>
              <a:rPr lang="en-US" b="1" dirty="0"/>
              <a:t>recycling information to you</a:t>
            </a:r>
          </a:p>
          <a:p>
            <a:r>
              <a:rPr lang="en-US" sz="1200" dirty="0"/>
              <a:t>169 responses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B32500-454A-2D4F-966C-5D62B958F86B}"/>
              </a:ext>
            </a:extLst>
          </p:cNvPr>
          <p:cNvSpPr txBox="1"/>
          <p:nvPr/>
        </p:nvSpPr>
        <p:spPr>
          <a:xfrm>
            <a:off x="533400" y="2876237"/>
            <a:ext cx="5448928" cy="2533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Email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U.S. Mail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Facebook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Livonia Magazine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GFL Flyer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Detailed recycling information that can be saved </a:t>
            </a:r>
          </a:p>
        </p:txBody>
      </p:sp>
    </p:spTree>
    <p:extLst>
      <p:ext uri="{BB962C8B-B14F-4D97-AF65-F5344CB8AC3E}">
        <p14:creationId xmlns:p14="http://schemas.microsoft.com/office/powerpoint/2010/main" val="158913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682D32C0-65AC-C54C-839B-16094DFE1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86000"/>
            <a:ext cx="3799174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5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6AD9A-BC1D-5B4D-9967-8F328D09C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Autofit/>
          </a:bodyPr>
          <a:lstStyle/>
          <a:p>
            <a:r>
              <a:rPr lang="en-US" sz="1800" b="1" dirty="0"/>
              <a:t> </a:t>
            </a:r>
            <a:br>
              <a:rPr lang="en-US" sz="1800" b="1" dirty="0"/>
            </a:br>
            <a:r>
              <a:rPr lang="en-US" sz="2800" dirty="0"/>
              <a:t>Recycling Survey – Current Results </a:t>
            </a:r>
            <a:br>
              <a:rPr lang="en-US" sz="1800" b="1" dirty="0"/>
            </a:br>
            <a:endParaRPr lang="en-US" sz="18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C6FD240-1963-8440-9E2D-6C0701642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0510"/>
            <a:ext cx="1744607" cy="8048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BF64B4-9068-2B40-BA01-DDDBF0B5E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58" y="1524000"/>
            <a:ext cx="4060842" cy="33658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E4D965-2D26-8949-ABCF-22AA177EAFCB}"/>
              </a:ext>
            </a:extLst>
          </p:cNvPr>
          <p:cNvSpPr txBox="1"/>
          <p:nvPr/>
        </p:nvSpPr>
        <p:spPr>
          <a:xfrm>
            <a:off x="4684011" y="1979474"/>
            <a:ext cx="4294765" cy="2533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Launched June 10,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Survey Communication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Livonia Community FB Post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Greenleaf Commission FB Post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Friday Musings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Vote.Run.Serve</a:t>
            </a:r>
            <a:r>
              <a:rPr lang="en-US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Passport to Safety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1,029 Survey Responses  </a:t>
            </a:r>
          </a:p>
        </p:txBody>
      </p:sp>
    </p:spTree>
    <p:extLst>
      <p:ext uri="{BB962C8B-B14F-4D97-AF65-F5344CB8AC3E}">
        <p14:creationId xmlns:p14="http://schemas.microsoft.com/office/powerpoint/2010/main" val="331567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6AD9A-BC1D-5B4D-9967-8F328D09C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Autofit/>
          </a:bodyPr>
          <a:lstStyle/>
          <a:p>
            <a:r>
              <a:rPr lang="en-US" sz="1800" b="1" dirty="0"/>
              <a:t> </a:t>
            </a:r>
            <a:br>
              <a:rPr lang="en-US" sz="1800" b="1" dirty="0"/>
            </a:br>
            <a:r>
              <a:rPr lang="en-US" sz="2800" dirty="0"/>
              <a:t>Recycling Survey – Current Results </a:t>
            </a:r>
            <a:br>
              <a:rPr lang="en-US" sz="1800" b="1" dirty="0"/>
            </a:br>
            <a:endParaRPr lang="en-US" sz="18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C6FD240-1963-8440-9E2D-6C0701642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0510"/>
            <a:ext cx="1744607" cy="804806"/>
          </a:xfrm>
          <a:prstGeom prst="rect">
            <a:avLst/>
          </a:prstGeom>
        </p:spPr>
      </p:pic>
      <p:pic>
        <p:nvPicPr>
          <p:cNvPr id="1026" name="Picture 2" descr="Forms response chart. Question title: What is your zip code? (Optional). Number of responses: 1,018 responses.">
            <a:extLst>
              <a:ext uri="{FF2B5EF4-FFF2-40B4-BE49-F238E27FC236}">
                <a16:creationId xmlns:a16="http://schemas.microsoft.com/office/drawing/2014/main" id="{B4B25861-B58B-1742-A051-F13C39533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84" y="1752600"/>
            <a:ext cx="859583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4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6AD9A-BC1D-5B4D-9967-8F328D09C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Autofit/>
          </a:bodyPr>
          <a:lstStyle/>
          <a:p>
            <a:r>
              <a:rPr lang="en-US" sz="1800" b="1" dirty="0"/>
              <a:t> </a:t>
            </a:r>
            <a:br>
              <a:rPr lang="en-US" sz="1800" b="1" dirty="0"/>
            </a:br>
            <a:r>
              <a:rPr lang="en-US" sz="2800" dirty="0"/>
              <a:t>Recycling Survey – Current Results </a:t>
            </a:r>
            <a:br>
              <a:rPr lang="en-US" sz="2800" dirty="0"/>
            </a:br>
            <a:br>
              <a:rPr lang="en-US" sz="1800" b="1" dirty="0"/>
            </a:br>
            <a:endParaRPr lang="en-US" sz="18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C6FD240-1963-8440-9E2D-6C0701642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0510"/>
            <a:ext cx="1744607" cy="80480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6964FB5-3725-D342-9F91-8FB786EDC2E8}"/>
              </a:ext>
            </a:extLst>
          </p:cNvPr>
          <p:cNvGrpSpPr/>
          <p:nvPr/>
        </p:nvGrpSpPr>
        <p:grpSpPr>
          <a:xfrm>
            <a:off x="305866" y="1562881"/>
            <a:ext cx="8525341" cy="3848100"/>
            <a:chOff x="305866" y="1562881"/>
            <a:chExt cx="8525341" cy="3848100"/>
          </a:xfrm>
        </p:grpSpPr>
        <p:pic>
          <p:nvPicPr>
            <p:cNvPr id="2052" name="Picture 4" descr="Forms response chart. Question title: Do you recycle?. Number of responses: 1,019 responses.">
              <a:extLst>
                <a:ext uri="{FF2B5EF4-FFF2-40B4-BE49-F238E27FC236}">
                  <a16:creationId xmlns:a16="http://schemas.microsoft.com/office/drawing/2014/main" id="{E38D5C33-151C-F545-A1B7-3D13F9C652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66" y="1562881"/>
              <a:ext cx="8525341" cy="3848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8090C2E-ED3B-BC4E-918A-D4471A5A98B1}"/>
                </a:ext>
              </a:extLst>
            </p:cNvPr>
            <p:cNvSpPr txBox="1"/>
            <p:nvPr/>
          </p:nvSpPr>
          <p:spPr>
            <a:xfrm>
              <a:off x="3761933" y="3657600"/>
              <a:ext cx="50526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chemeClr val="bg1"/>
                  </a:solidFill>
                </a:rPr>
                <a:t>2.4%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922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6AD9A-BC1D-5B4D-9967-8F328D09C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Autofit/>
          </a:bodyPr>
          <a:lstStyle/>
          <a:p>
            <a:r>
              <a:rPr lang="en-US" sz="1800" b="1" dirty="0"/>
              <a:t> </a:t>
            </a:r>
            <a:br>
              <a:rPr lang="en-US" sz="1800" b="1" dirty="0"/>
            </a:br>
            <a:r>
              <a:rPr lang="en-US" sz="2800" dirty="0"/>
              <a:t>Recycling Survey – Current Results </a:t>
            </a:r>
            <a:br>
              <a:rPr lang="en-US" sz="1800" b="1" dirty="0"/>
            </a:br>
            <a:endParaRPr lang="en-US" sz="18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C6FD240-1963-8440-9E2D-6C0701642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0510"/>
            <a:ext cx="1744607" cy="8048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DE7FDB3-3AD1-4A4E-A5A6-774CED974013}"/>
              </a:ext>
            </a:extLst>
          </p:cNvPr>
          <p:cNvSpPr/>
          <p:nvPr/>
        </p:nvSpPr>
        <p:spPr>
          <a:xfrm>
            <a:off x="381000" y="1715869"/>
            <a:ext cx="85344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02124"/>
                </a:solidFill>
                <a:latin typeface="Roboto"/>
              </a:rPr>
              <a:t>If you do not participate in recycling, please indicate why.  We are attempting to identify barriers to recycling.  (Representative Sample)</a:t>
            </a:r>
          </a:p>
          <a:p>
            <a:endParaRPr lang="en-US" sz="1200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E4B191-00C5-FB43-861B-A7D76AADB5D3}"/>
              </a:ext>
            </a:extLst>
          </p:cNvPr>
          <p:cNvSpPr/>
          <p:nvPr/>
        </p:nvSpPr>
        <p:spPr>
          <a:xfrm>
            <a:off x="381000" y="2538087"/>
            <a:ext cx="8599277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Roboto"/>
              </a:rPr>
              <a:t>Bins too small hard to carry out to curb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Watching GFL dump separated recycling into the garbage anyway is frustrating!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bin at our house. Ease to get one isn't there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understand that the recycling really doesn’t happen. I don’t want to remove </a:t>
            </a:r>
          </a:p>
          <a:p>
            <a:r>
              <a:rPr lang="en-US" dirty="0"/>
              <a:t>     labels , plastic rinds, etc., just to have items not be truly recycled.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Laziness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Bins are too small.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need a bin and the small boxes are too tiny anyways. </a:t>
            </a:r>
          </a:p>
          <a:p>
            <a:r>
              <a:rPr lang="en-US" dirty="0"/>
              <a:t>     You need something similar to what Dearborn has…. Every resident </a:t>
            </a:r>
          </a:p>
          <a:p>
            <a:r>
              <a:rPr lang="en-US" dirty="0"/>
              <a:t>     has a big garbage can recycling bin.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no option for recycling in my apartment complex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I’d recycle more with a bigger can</a:t>
            </a:r>
          </a:p>
        </p:txBody>
      </p:sp>
    </p:spTree>
    <p:extLst>
      <p:ext uri="{BB962C8B-B14F-4D97-AF65-F5344CB8AC3E}">
        <p14:creationId xmlns:p14="http://schemas.microsoft.com/office/powerpoint/2010/main" val="267870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6AD9A-BC1D-5B4D-9967-8F328D09C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Autofit/>
          </a:bodyPr>
          <a:lstStyle/>
          <a:p>
            <a:r>
              <a:rPr lang="en-US" sz="1800" b="1" dirty="0"/>
              <a:t> </a:t>
            </a:r>
            <a:br>
              <a:rPr lang="en-US" sz="1800" b="1" dirty="0"/>
            </a:br>
            <a:r>
              <a:rPr lang="en-US" sz="2800" dirty="0"/>
              <a:t>Recycling Survey – Current Results </a:t>
            </a:r>
            <a:br>
              <a:rPr lang="en-US" sz="1800" b="1" dirty="0"/>
            </a:br>
            <a:endParaRPr lang="en-US" sz="18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C6FD240-1963-8440-9E2D-6C0701642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0510"/>
            <a:ext cx="1744607" cy="804806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73195AF-72BE-A742-AEAD-163BA56DBD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9003483"/>
              </p:ext>
            </p:extLst>
          </p:nvPr>
        </p:nvGraphicFramePr>
        <p:xfrm>
          <a:off x="761999" y="1905000"/>
          <a:ext cx="8069207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EA1F98E-C13D-FC42-843F-AC61FA355C6B}"/>
              </a:ext>
            </a:extLst>
          </p:cNvPr>
          <p:cNvSpPr txBox="1"/>
          <p:nvPr/>
        </p:nvSpPr>
        <p:spPr>
          <a:xfrm>
            <a:off x="914400" y="1535668"/>
            <a:ext cx="3134191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If so, what do you recycle?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461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5905E-3AFD-D046-A1C5-20EAE1A1C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100" dirty="0"/>
            </a:br>
            <a:r>
              <a:rPr lang="en-US" sz="3100" dirty="0"/>
              <a:t>Recycling Survey – Current Results </a:t>
            </a:r>
            <a:br>
              <a:rPr lang="en-US" sz="2800" b="1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142F78-1D4B-774D-B659-0EE9A8162FCB}"/>
              </a:ext>
            </a:extLst>
          </p:cNvPr>
          <p:cNvSpPr txBox="1"/>
          <p:nvPr/>
        </p:nvSpPr>
        <p:spPr>
          <a:xfrm>
            <a:off x="457200" y="2133600"/>
            <a:ext cx="7847020" cy="3226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recycle hazardous materials and electronics as well at ERG in Livonia. </a:t>
            </a:r>
          </a:p>
          <a:p>
            <a:r>
              <a:rPr lang="en-US" dirty="0"/>
              <a:t>     I think the city needs to promote their partnership with them more.   </a:t>
            </a:r>
          </a:p>
          <a:p>
            <a:r>
              <a:rPr lang="en-US" dirty="0"/>
              <a:t>    Every single week I see TVs and electronics thrown away that could </a:t>
            </a:r>
          </a:p>
          <a:p>
            <a:r>
              <a:rPr lang="en-US" dirty="0"/>
              <a:t>    have been recycled at ERG or another similar place.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Batteries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Aluminum Foil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Plastic Bags at Grocery Stores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Styrofoam, Electronics (at Available Facilities)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Batteries, Motor Oil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A7ED22-9BAE-0840-B0B5-79B7BCC86FE2}"/>
              </a:ext>
            </a:extLst>
          </p:cNvPr>
          <p:cNvSpPr txBox="1"/>
          <p:nvPr/>
        </p:nvSpPr>
        <p:spPr>
          <a:xfrm>
            <a:off x="709528" y="1579602"/>
            <a:ext cx="7520072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If Other, please specify items you recycle. (Representative Sample)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0110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5905E-3AFD-D046-A1C5-20EAE1A1C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100" dirty="0"/>
            </a:br>
            <a:r>
              <a:rPr lang="en-US" sz="3100" dirty="0"/>
              <a:t>Recycling Survey – Current Results </a:t>
            </a:r>
            <a:br>
              <a:rPr lang="en-US" sz="2800" b="1" dirty="0"/>
            </a:br>
            <a:endParaRPr lang="en-US" dirty="0"/>
          </a:p>
        </p:txBody>
      </p:sp>
      <p:pic>
        <p:nvPicPr>
          <p:cNvPr id="3074" name="Picture 2" descr="Forms response chart. Question title: The City currently uses a 24 gallon recycling bin.  Would you be in favor of having a 64 gallon recycling cart (with wheels) for all Livonia households (provided at no cost to residents)?. Number of responses: 1,010 responses.">
            <a:extLst>
              <a:ext uri="{FF2B5EF4-FFF2-40B4-BE49-F238E27FC236}">
                <a16:creationId xmlns:a16="http://schemas.microsoft.com/office/drawing/2014/main" id="{474BD46F-388A-BA46-8BE1-0F32D1E3D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8392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75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5905E-3AFD-D046-A1C5-20EAE1A1C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100" dirty="0"/>
            </a:br>
            <a:r>
              <a:rPr lang="en-US" sz="3100" dirty="0"/>
              <a:t>Recycling Survey – Current Results </a:t>
            </a:r>
            <a:br>
              <a:rPr lang="en-US" sz="2800" b="1" dirty="0"/>
            </a:b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543E6D9-AAF7-BD40-8F02-37F663BEA0CE}"/>
              </a:ext>
            </a:extLst>
          </p:cNvPr>
          <p:cNvGrpSpPr/>
          <p:nvPr/>
        </p:nvGrpSpPr>
        <p:grpSpPr>
          <a:xfrm>
            <a:off x="190500" y="1676400"/>
            <a:ext cx="8763000" cy="4146550"/>
            <a:chOff x="190500" y="1676400"/>
            <a:chExt cx="8763000" cy="4146550"/>
          </a:xfrm>
        </p:grpSpPr>
        <p:pic>
          <p:nvPicPr>
            <p:cNvPr id="4098" name="Picture 2" descr="Forms response chart. Question title: People feel that recycling is the minimum we can do for the environment.  The rate of consumer participation in recycling continues to grow.  Do you feel that:. Number of responses: 1,008 responses.">
              <a:extLst>
                <a:ext uri="{FF2B5EF4-FFF2-40B4-BE49-F238E27FC236}">
                  <a16:creationId xmlns:a16="http://schemas.microsoft.com/office/drawing/2014/main" id="{438A84FD-12DA-5841-99CC-9C13029F6F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676400"/>
              <a:ext cx="8763000" cy="4146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A6C98F5-DC45-7848-BD23-A2963AF5DAC6}"/>
                </a:ext>
              </a:extLst>
            </p:cNvPr>
            <p:cNvSpPr txBox="1"/>
            <p:nvPr/>
          </p:nvSpPr>
          <p:spPr>
            <a:xfrm>
              <a:off x="3276600" y="3352800"/>
              <a:ext cx="49244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</a:rPr>
                <a:t>6.6%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048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Greenleaf - Livonia Sustainability Plan (Final) - October 14, 2013 </Template>
  <TotalTime>7665</TotalTime>
  <Words>565</Words>
  <Application>Microsoft Macintosh PowerPoint</Application>
  <PresentationFormat>On-screen Show (4:3)</PresentationFormat>
  <Paragraphs>93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Roboto</vt:lpstr>
      <vt:lpstr>Clarity</vt:lpstr>
      <vt:lpstr>PowerPoint Presentation</vt:lpstr>
      <vt:lpstr>  Recycling Survey – Current Results  </vt:lpstr>
      <vt:lpstr>  Recycling Survey – Current Results  </vt:lpstr>
      <vt:lpstr>  Recycling Survey – Current Results   </vt:lpstr>
      <vt:lpstr>  Recycling Survey – Current Results  </vt:lpstr>
      <vt:lpstr>  Recycling Survey – Current Results  </vt:lpstr>
      <vt:lpstr> Recycling Survey – Current Results  </vt:lpstr>
      <vt:lpstr> Recycling Survey – Current Results  </vt:lpstr>
      <vt:lpstr> Recycling Survey – Current Results  </vt:lpstr>
      <vt:lpstr> Recycling Survey – Current Results  </vt:lpstr>
      <vt:lpstr> Recycling Survey – Current Results  </vt:lpstr>
      <vt:lpstr> Recycling Survey – Current Results  </vt:lpstr>
      <vt:lpstr> Recycling Survey – Current Results  </vt:lpstr>
      <vt:lpstr>PowerPoint Presentation</vt:lpstr>
    </vt:vector>
  </TitlesOfParts>
  <Company>Hewlett-Packard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</dc:creator>
  <cp:lastModifiedBy>Jim Baringhaus</cp:lastModifiedBy>
  <cp:revision>1119</cp:revision>
  <cp:lastPrinted>2023-08-15T13:28:40Z</cp:lastPrinted>
  <dcterms:created xsi:type="dcterms:W3CDTF">2013-12-30T03:46:10Z</dcterms:created>
  <dcterms:modified xsi:type="dcterms:W3CDTF">2024-09-24T01:44:39Z</dcterms:modified>
</cp:coreProperties>
</file>